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290" r:id="rId2"/>
    <p:sldId id="413" r:id="rId3"/>
    <p:sldId id="419" r:id="rId4"/>
    <p:sldId id="414" r:id="rId5"/>
    <p:sldId id="418" r:id="rId6"/>
    <p:sldId id="525" r:id="rId7"/>
    <p:sldId id="545" r:id="rId8"/>
    <p:sldId id="548" r:id="rId9"/>
    <p:sldId id="479" r:id="rId10"/>
    <p:sldId id="402" r:id="rId11"/>
    <p:sldId id="476" r:id="rId12"/>
    <p:sldId id="359" r:id="rId13"/>
    <p:sldId id="361" r:id="rId14"/>
    <p:sldId id="303" r:id="rId15"/>
    <p:sldId id="427" r:id="rId16"/>
    <p:sldId id="429" r:id="rId17"/>
    <p:sldId id="519" r:id="rId18"/>
    <p:sldId id="516" r:id="rId19"/>
    <p:sldId id="549" r:id="rId20"/>
    <p:sldId id="486" r:id="rId21"/>
    <p:sldId id="550" r:id="rId22"/>
    <p:sldId id="555" r:id="rId23"/>
    <p:sldId id="558" r:id="rId24"/>
    <p:sldId id="557" r:id="rId25"/>
    <p:sldId id="559" r:id="rId26"/>
    <p:sldId id="503" r:id="rId27"/>
    <p:sldId id="554" r:id="rId28"/>
    <p:sldId id="507" r:id="rId29"/>
    <p:sldId id="512" r:id="rId30"/>
    <p:sldId id="518" r:id="rId31"/>
    <p:sldId id="515" r:id="rId32"/>
    <p:sldId id="514" r:id="rId33"/>
    <p:sldId id="481" r:id="rId34"/>
    <p:sldId id="484" r:id="rId35"/>
    <p:sldId id="443" r:id="rId36"/>
    <p:sldId id="482" r:id="rId37"/>
    <p:sldId id="526" r:id="rId38"/>
    <p:sldId id="527" r:id="rId39"/>
    <p:sldId id="499" r:id="rId40"/>
    <p:sldId id="456" r:id="rId41"/>
    <p:sldId id="528" r:id="rId42"/>
    <p:sldId id="496" r:id="rId43"/>
    <p:sldId id="451" r:id="rId44"/>
    <p:sldId id="497" r:id="rId45"/>
    <p:sldId id="457" r:id="rId46"/>
    <p:sldId id="498" r:id="rId47"/>
    <p:sldId id="530" r:id="rId48"/>
    <p:sldId id="531" r:id="rId49"/>
    <p:sldId id="520" r:id="rId50"/>
    <p:sldId id="566" r:id="rId51"/>
    <p:sldId id="577" r:id="rId52"/>
    <p:sldId id="567" r:id="rId53"/>
    <p:sldId id="568" r:id="rId54"/>
    <p:sldId id="569" r:id="rId55"/>
    <p:sldId id="570" r:id="rId56"/>
    <p:sldId id="571" r:id="rId57"/>
    <p:sldId id="572" r:id="rId58"/>
    <p:sldId id="408" r:id="rId59"/>
    <p:sldId id="532" r:id="rId60"/>
    <p:sldId id="393" r:id="rId61"/>
    <p:sldId id="533" r:id="rId62"/>
    <p:sldId id="537" r:id="rId63"/>
    <p:sldId id="439" r:id="rId64"/>
    <p:sldId id="534" r:id="rId65"/>
    <p:sldId id="535" r:id="rId66"/>
    <p:sldId id="536" r:id="rId67"/>
    <p:sldId id="351" r:id="rId68"/>
    <p:sldId id="373" r:id="rId69"/>
    <p:sldId id="375" r:id="rId70"/>
    <p:sldId id="343" r:id="rId71"/>
    <p:sldId id="273" r:id="rId72"/>
    <p:sldId id="573" r:id="rId73"/>
    <p:sldId id="574" r:id="rId74"/>
    <p:sldId id="575" r:id="rId75"/>
    <p:sldId id="560" r:id="rId76"/>
    <p:sldId id="561" r:id="rId77"/>
    <p:sldId id="562" r:id="rId78"/>
    <p:sldId id="551" r:id="rId79"/>
    <p:sldId id="552" r:id="rId80"/>
    <p:sldId id="553" r:id="rId81"/>
    <p:sldId id="546" r:id="rId82"/>
    <p:sldId id="529" r:id="rId83"/>
    <p:sldId id="524" r:id="rId84"/>
    <p:sldId id="500" r:id="rId85"/>
    <p:sldId id="501" r:id="rId86"/>
    <p:sldId id="502" r:id="rId87"/>
    <p:sldId id="466" r:id="rId88"/>
    <p:sldId id="474" r:id="rId89"/>
    <p:sldId id="467" r:id="rId90"/>
    <p:sldId id="468" r:id="rId91"/>
    <p:sldId id="469" r:id="rId92"/>
    <p:sldId id="470" r:id="rId93"/>
    <p:sldId id="441" r:id="rId94"/>
    <p:sldId id="440" r:id="rId95"/>
    <p:sldId id="433" r:id="rId96"/>
    <p:sldId id="405" r:id="rId97"/>
    <p:sldId id="412" r:id="rId98"/>
    <p:sldId id="403" r:id="rId99"/>
    <p:sldId id="404" r:id="rId100"/>
    <p:sldId id="398" r:id="rId101"/>
    <p:sldId id="396" r:id="rId102"/>
    <p:sldId id="394" r:id="rId103"/>
    <p:sldId id="434" r:id="rId104"/>
    <p:sldId id="438" r:id="rId105"/>
    <p:sldId id="436" r:id="rId106"/>
    <p:sldId id="395" r:id="rId107"/>
    <p:sldId id="320" r:id="rId108"/>
    <p:sldId id="386" r:id="rId109"/>
    <p:sldId id="387" r:id="rId110"/>
    <p:sldId id="388" r:id="rId111"/>
    <p:sldId id="385" r:id="rId112"/>
    <p:sldId id="380" r:id="rId113"/>
    <p:sldId id="367" r:id="rId114"/>
    <p:sldId id="406" r:id="rId115"/>
    <p:sldId id="407" r:id="rId116"/>
    <p:sldId id="358" r:id="rId117"/>
    <p:sldId id="321" r:id="rId118"/>
    <p:sldId id="421" r:id="rId119"/>
    <p:sldId id="322" r:id="rId120"/>
    <p:sldId id="323" r:id="rId121"/>
    <p:sldId id="309" r:id="rId122"/>
    <p:sldId id="324" r:id="rId123"/>
    <p:sldId id="353" r:id="rId124"/>
    <p:sldId id="420" r:id="rId125"/>
    <p:sldId id="430" r:id="rId126"/>
    <p:sldId id="431" r:id="rId127"/>
    <p:sldId id="432" r:id="rId128"/>
    <p:sldId id="370" r:id="rId129"/>
    <p:sldId id="368" r:id="rId130"/>
    <p:sldId id="354"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418"/>
            <p14:sldId id="525"/>
            <p14:sldId id="545"/>
            <p14:sldId id="548"/>
            <p14:sldId id="479"/>
            <p14:sldId id="402"/>
            <p14:sldId id="476"/>
            <p14:sldId id="359"/>
            <p14:sldId id="361"/>
            <p14:sldId id="303"/>
            <p14:sldId id="427"/>
            <p14:sldId id="429"/>
            <p14:sldId id="519"/>
            <p14:sldId id="516"/>
            <p14:sldId id="549"/>
            <p14:sldId id="486"/>
            <p14:sldId id="550"/>
            <p14:sldId id="555"/>
            <p14:sldId id="558"/>
            <p14:sldId id="557"/>
            <p14:sldId id="559"/>
            <p14:sldId id="503"/>
            <p14:sldId id="554"/>
            <p14:sldId id="507"/>
            <p14:sldId id="512"/>
            <p14:sldId id="518"/>
            <p14:sldId id="515"/>
            <p14:sldId id="514"/>
            <p14:sldId id="481"/>
            <p14:sldId id="484"/>
            <p14:sldId id="443"/>
            <p14:sldId id="482"/>
            <p14:sldId id="526"/>
            <p14:sldId id="527"/>
            <p14:sldId id="499"/>
            <p14:sldId id="456"/>
            <p14:sldId id="528"/>
            <p14:sldId id="496"/>
            <p14:sldId id="451"/>
            <p14:sldId id="497"/>
            <p14:sldId id="457"/>
            <p14:sldId id="498"/>
            <p14:sldId id="530"/>
            <p14:sldId id="531"/>
            <p14:sldId id="520"/>
            <p14:sldId id="566"/>
            <p14:sldId id="577"/>
            <p14:sldId id="567"/>
            <p14:sldId id="568"/>
            <p14:sldId id="569"/>
            <p14:sldId id="570"/>
            <p14:sldId id="571"/>
            <p14:sldId id="572"/>
            <p14:sldId id="408"/>
            <p14:sldId id="532"/>
            <p14:sldId id="393"/>
            <p14:sldId id="533"/>
            <p14:sldId id="537"/>
            <p14:sldId id="439"/>
            <p14:sldId id="534"/>
            <p14:sldId id="535"/>
            <p14:sldId id="536"/>
            <p14:sldId id="351"/>
            <p14:sldId id="373"/>
            <p14:sldId id="375"/>
            <p14:sldId id="343"/>
            <p14:sldId id="273"/>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2F7CA3-2E9E-40E0-BA1C-9EEFEAC636F0}" v="9" dt="2018-08-03T13:49:29.113"/>
    <p1510:client id="{2EE5DFBB-FC32-F2E8-6AF2-0C23FFFB3028}" v="11" dt="2018-08-09T20:46:41.248"/>
    <p1510:client id="{6B5EF961-5576-9800-7BAB-FCF46CB21C4D}" v="133" dt="2018-08-03T21:21:22.803"/>
    <p1510:client id="{16CBDC44-DFBC-61C3-823C-CAE834FFAC91}" v="28" dt="2018-08-09T18:14:18.788"/>
    <p1510:client id="{EC3CEBB9-CEED-AE68-EF96-A537F4AB1686}" v="25" dt="2018-08-09T18:56:41.196"/>
    <p1510:client id="{E60EED81-AF44-1DE5-ED40-8B87210E2077}" v="127" dt="2018-08-09T19:55:13.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39"/>
    <p:restoredTop sz="91758"/>
  </p:normalViewPr>
  <p:slideViewPr>
    <p:cSldViewPr snapToGrid="0">
      <p:cViewPr>
        <p:scale>
          <a:sx n="100" d="100"/>
          <a:sy n="100" d="100"/>
        </p:scale>
        <p:origin x="408" y="41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notesMaster" Target="notesMasters/notesMaster1.xml"/><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37"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4" Type="http://schemas.openxmlformats.org/officeDocument/2006/relationships/chartUserShapes" Target="../drawings/drawing6.xml"/><Relationship Id="rId1" Type="http://schemas.microsoft.com/office/2011/relationships/chartStyle" Target="style10.xml"/><Relationship Id="rId2" Type="http://schemas.microsoft.com/office/2011/relationships/chartColorStyle" Target="colors10.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oleObject" Target="file:////Users/JamesB/Google%20Drive/Graduate%20School/Self_JamesTBrown/GitHub/Lipid_Quantification/Data/respir_pupa%20data.xlsx" TargetMode="External"/><Relationship Id="rId4" Type="http://schemas.openxmlformats.org/officeDocument/2006/relationships/chartUserShapes" Target="../drawings/drawing2.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3.xml"/><Relationship Id="rId1" Type="http://schemas.microsoft.com/office/2011/relationships/chartStyle" Target="style7.xml"/><Relationship Id="rId2" Type="http://schemas.microsoft.com/office/2011/relationships/chartColorStyle" Target="colors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4.xml"/><Relationship Id="rId1" Type="http://schemas.microsoft.com/office/2011/relationships/chartStyle" Target="style8.xml"/><Relationship Id="rId2" Type="http://schemas.microsoft.com/office/2011/relationships/chartColorStyle" Target="colors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4" Type="http://schemas.openxmlformats.org/officeDocument/2006/relationships/chartUserShapes" Target="../drawings/drawing5.xml"/><Relationship Id="rId1" Type="http://schemas.microsoft.com/office/2011/relationships/chartStyle" Target="style9.xml"/><Relationship Id="rId2" Type="http://schemas.microsoft.com/office/2011/relationships/chartColorStyle" Target="colors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12733872"/>
        <c:axId val="12686400"/>
      </c:lineChart>
      <c:catAx>
        <c:axId val="1273387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2686400"/>
        <c:crosses val="autoZero"/>
        <c:auto val="1"/>
        <c:lblAlgn val="ctr"/>
        <c:lblOffset val="100"/>
        <c:noMultiLvlLbl val="0"/>
      </c:catAx>
      <c:valAx>
        <c:axId val="1268640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2733872"/>
        <c:crosses val="autoZero"/>
        <c:crossBetween val="midCat"/>
      </c:valAx>
      <c:spPr>
        <a:noFill/>
        <a:ln w="50800">
          <a:solidFill>
            <a:schemeClr val="tx1"/>
          </a:solidFill>
        </a:ln>
        <a:effectLst/>
      </c:spPr>
    </c:plotArea>
    <c:legend>
      <c:legendPos val="t"/>
      <c:layout>
        <c:manualLayout>
          <c:xMode val="edge"/>
          <c:yMode val="edge"/>
          <c:x val="0.286242725094146"/>
          <c:y val="0.0282530005527009"/>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48958384"/>
        <c:axId val="48812416"/>
      </c:lineChart>
      <c:catAx>
        <c:axId val="489583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48812416"/>
        <c:crosses val="autoZero"/>
        <c:auto val="1"/>
        <c:lblAlgn val="ctr"/>
        <c:lblOffset val="100"/>
        <c:noMultiLvlLbl val="0"/>
      </c:catAx>
      <c:valAx>
        <c:axId val="4881241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48958384"/>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11661888"/>
        <c:axId val="11655408"/>
      </c:lineChart>
      <c:catAx>
        <c:axId val="1166188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1655408"/>
        <c:crosses val="autoZero"/>
        <c:auto val="1"/>
        <c:lblAlgn val="ctr"/>
        <c:lblOffset val="100"/>
        <c:noMultiLvlLbl val="0"/>
      </c:catAx>
      <c:valAx>
        <c:axId val="1165540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1661888"/>
        <c:crosses val="autoZero"/>
        <c:crossBetween val="midCat"/>
      </c:valAx>
      <c:spPr>
        <a:noFill/>
        <a:ln w="50800">
          <a:solidFill>
            <a:schemeClr val="tx1"/>
          </a:solidFill>
        </a:ln>
        <a:effectLst/>
      </c:spPr>
    </c:plotArea>
    <c:legend>
      <c:legendPos val="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Percent Pupation by End of Treatment</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837254089369"/>
          <c:y val="0.12640384717011"/>
          <c:w val="0.846298968820848"/>
          <c:h val="0.7726750515246"/>
        </c:manualLayout>
      </c:layout>
      <c:barChart>
        <c:barDir val="col"/>
        <c:grouping val="clustered"/>
        <c:varyColors val="0"/>
        <c:ser>
          <c:idx val="0"/>
          <c:order val="0"/>
          <c:tx>
            <c:strRef>
              <c:f>Sheet2!$A$2</c:f>
              <c:strCache>
                <c:ptCount val="1"/>
                <c:pt idx="0">
                  <c:v>Short Day</c:v>
                </c:pt>
              </c:strCache>
            </c:strRef>
          </c:tx>
          <c:spPr>
            <a:solidFill>
              <a:schemeClr val="accent6">
                <a:lumMod val="75000"/>
              </a:schemeClr>
            </a:solidFill>
            <a:ln>
              <a:noFill/>
            </a:ln>
            <a:effectLst/>
          </c:spPr>
          <c:invertIfNegative val="0"/>
          <c:cat>
            <c:strRef>
              <c:f>Sheet2!$B$1:$C$1</c:f>
              <c:strCache>
                <c:ptCount val="2"/>
                <c:pt idx="0">
                  <c:v>Diapause</c:v>
                </c:pt>
                <c:pt idx="1">
                  <c:v>Non Diapause</c:v>
                </c:pt>
              </c:strCache>
            </c:strRef>
          </c:cat>
          <c:val>
            <c:numRef>
              <c:f>Sheet2!$B$2:$C$2</c:f>
              <c:numCache>
                <c:formatCode>General</c:formatCode>
                <c:ptCount val="2"/>
                <c:pt idx="0">
                  <c:v>0.56</c:v>
                </c:pt>
                <c:pt idx="1">
                  <c:v>1.0</c:v>
                </c:pt>
              </c:numCache>
            </c:numRef>
          </c:val>
        </c:ser>
        <c:ser>
          <c:idx val="1"/>
          <c:order val="1"/>
          <c:tx>
            <c:strRef>
              <c:f>Sheet2!$A$3</c:f>
              <c:strCache>
                <c:ptCount val="1"/>
                <c:pt idx="0">
                  <c:v>Long Day</c:v>
                </c:pt>
              </c:strCache>
            </c:strRef>
          </c:tx>
          <c:spPr>
            <a:solidFill>
              <a:schemeClr val="accent4">
                <a:lumMod val="75000"/>
              </a:schemeClr>
            </a:solidFill>
            <a:ln>
              <a:noFill/>
            </a:ln>
            <a:effectLst/>
          </c:spPr>
          <c:invertIfNegative val="0"/>
          <c:cat>
            <c:strRef>
              <c:f>Sheet2!$B$1:$C$1</c:f>
              <c:strCache>
                <c:ptCount val="2"/>
                <c:pt idx="0">
                  <c:v>Diapause</c:v>
                </c:pt>
                <c:pt idx="1">
                  <c:v>Non Diapause</c:v>
                </c:pt>
              </c:strCache>
            </c:strRef>
          </c:cat>
          <c:val>
            <c:numRef>
              <c:f>Sheet2!$B$3:$C$3</c:f>
              <c:numCache>
                <c:formatCode>General</c:formatCode>
                <c:ptCount val="2"/>
                <c:pt idx="0">
                  <c:v>0.0</c:v>
                </c:pt>
                <c:pt idx="1">
                  <c:v>1.0</c:v>
                </c:pt>
              </c:numCache>
            </c:numRef>
          </c:val>
        </c:ser>
        <c:dLbls>
          <c:showLegendKey val="0"/>
          <c:showVal val="0"/>
          <c:showCatName val="0"/>
          <c:showSerName val="0"/>
          <c:showPercent val="0"/>
          <c:showBubbleSize val="0"/>
        </c:dLbls>
        <c:gapWidth val="219"/>
        <c:overlap val="-27"/>
        <c:axId val="-334598496"/>
        <c:axId val="160196240"/>
      </c:barChart>
      <c:catAx>
        <c:axId val="-334598496"/>
        <c:scaling>
          <c:orientation val="minMax"/>
        </c:scaling>
        <c:delete val="1"/>
        <c:axPos val="b"/>
        <c:numFmt formatCode="General" sourceLinked="1"/>
        <c:majorTickMark val="none"/>
        <c:minorTickMark val="none"/>
        <c:tickLblPos val="nextTo"/>
        <c:crossAx val="160196240"/>
        <c:crosses val="autoZero"/>
        <c:auto val="1"/>
        <c:lblAlgn val="ctr"/>
        <c:lblOffset val="100"/>
        <c:noMultiLvlLbl val="0"/>
      </c:catAx>
      <c:valAx>
        <c:axId val="16019624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34598496"/>
        <c:crosses val="autoZero"/>
        <c:crossBetween val="between"/>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24134208"/>
        <c:axId val="24142640"/>
      </c:lineChart>
      <c:catAx>
        <c:axId val="2413420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142640"/>
        <c:crosses val="autoZero"/>
        <c:auto val="1"/>
        <c:lblAlgn val="ctr"/>
        <c:lblOffset val="100"/>
        <c:noMultiLvlLbl val="0"/>
      </c:catAx>
      <c:valAx>
        <c:axId val="2414264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24134208"/>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23143600"/>
        <c:axId val="23152048"/>
      </c:lineChart>
      <c:catAx>
        <c:axId val="2314360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152048"/>
        <c:crosses val="autoZero"/>
        <c:auto val="1"/>
        <c:lblAlgn val="ctr"/>
        <c:lblOffset val="100"/>
        <c:noMultiLvlLbl val="0"/>
      </c:catAx>
      <c:valAx>
        <c:axId val="23152048"/>
        <c:scaling>
          <c:orientation val="minMax"/>
          <c:max val="70.0"/>
        </c:scaling>
        <c:delete val="1"/>
        <c:axPos val="l"/>
        <c:numFmt formatCode="General" sourceLinked="0"/>
        <c:majorTickMark val="out"/>
        <c:minorTickMark val="none"/>
        <c:tickLblPos val="nextTo"/>
        <c:crossAx val="231436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24171952"/>
        <c:axId val="24180336"/>
      </c:lineChart>
      <c:catAx>
        <c:axId val="241719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180336"/>
        <c:crosses val="autoZero"/>
        <c:auto val="1"/>
        <c:lblAlgn val="ctr"/>
        <c:lblOffset val="100"/>
        <c:noMultiLvlLbl val="0"/>
      </c:catAx>
      <c:valAx>
        <c:axId val="24180336"/>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2417195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24222768"/>
        <c:axId val="24231216"/>
      </c:lineChart>
      <c:catAx>
        <c:axId val="2422276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231216"/>
        <c:crosses val="autoZero"/>
        <c:auto val="1"/>
        <c:lblAlgn val="ctr"/>
        <c:lblOffset val="100"/>
        <c:noMultiLvlLbl val="0"/>
      </c:catAx>
      <c:valAx>
        <c:axId val="24231216"/>
        <c:scaling>
          <c:orientation val="minMax"/>
          <c:max val="70.0"/>
        </c:scaling>
        <c:delete val="1"/>
        <c:axPos val="l"/>
        <c:numFmt formatCode="General" sourceLinked="0"/>
        <c:majorTickMark val="out"/>
        <c:minorTickMark val="none"/>
        <c:tickLblPos val="nextTo"/>
        <c:crossAx val="242227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47845616"/>
        <c:axId val="47376848"/>
      </c:lineChart>
      <c:catAx>
        <c:axId val="4784561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47376848"/>
        <c:crosses val="autoZero"/>
        <c:auto val="1"/>
        <c:lblAlgn val="ctr"/>
        <c:lblOffset val="100"/>
        <c:noMultiLvlLbl val="0"/>
      </c:catAx>
      <c:valAx>
        <c:axId val="4737684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47845616"/>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47992128"/>
        <c:axId val="48000560"/>
      </c:lineChart>
      <c:catAx>
        <c:axId val="479921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48000560"/>
        <c:crosses val="autoZero"/>
        <c:auto val="1"/>
        <c:lblAlgn val="ctr"/>
        <c:lblOffset val="100"/>
        <c:noMultiLvlLbl val="0"/>
      </c:catAx>
      <c:valAx>
        <c:axId val="480005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47992128"/>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83.emf"/><Relationship Id="rId2" Type="http://schemas.openxmlformats.org/officeDocument/2006/relationships/image" Target="../media/image84.emf"/><Relationship Id="rId3" Type="http://schemas.openxmlformats.org/officeDocument/2006/relationships/image" Target="../media/image85.emf"/></Relationships>
</file>

<file path=ppt/diagrams/_rels/drawing6.xml.rels><?xml version="1.0" encoding="UTF-8" standalone="yes"?>
<Relationships xmlns="http://schemas.openxmlformats.org/package/2006/relationships"><Relationship Id="rId1" Type="http://schemas.openxmlformats.org/officeDocument/2006/relationships/image" Target="../media/image83.emf"/><Relationship Id="rId2" Type="http://schemas.openxmlformats.org/officeDocument/2006/relationships/image" Target="../media/image85.emf"/><Relationship Id="rId3" Type="http://schemas.openxmlformats.org/officeDocument/2006/relationships/image" Target="../media/image84.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smtClean="0">
              <a:cs typeface="Calibri"/>
            </a:rPr>
            <a:t>Peak Nutrition day</a:t>
          </a:r>
          <a:endParaRPr lang="en-US" sz="3400" dirty="0">
            <a:cs typeface="Calibri"/>
          </a:endParaRP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F369A507-E3AF-7B49-B861-06907FD1A2B1}" type="presOf" srcId="{14D4E985-E970-DE49-A835-23B5BCBB9D09}" destId="{7CB79483-FECB-7B42-B9AA-D9954A46F72B}"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5A47F16F-918F-7041-870A-C8D8383EE40A}" srcId="{DAEBC401-884C-6842-9ABD-72506B29C70B}" destId="{716DA12F-0F8E-384F-B074-44E3BDE48826}" srcOrd="2" destOrd="0" parTransId="{936F141F-38EB-2240-8D52-DAE11150F995}" sibTransId="{453E55C4-43DF-6446-B789-FB1B146BE474}"/>
    <dgm:cxn modelId="{E6C41E8B-DF4C-1B43-B805-ADD285D3E1DB}" srcId="{DAEBC401-884C-6842-9ABD-72506B29C70B}" destId="{7BB716DC-068B-C24E-B8D4-E9B4453A5466}" srcOrd="0" destOrd="0" parTransId="{F1BB0079-4A56-FD40-85A4-64DF39ED90BF}" sibTransId="{E3199A6C-E4B7-AA42-8A38-164FCF16ED2A}"/>
    <dgm:cxn modelId="{D5B3B245-4D5B-FE47-B236-472785B97F1A}" type="presOf" srcId="{32ADB176-565B-4846-83CB-84F544BAA024}" destId="{D9EB1B0F-8C96-9343-9CD4-1F7F298BA8C8}" srcOrd="0" destOrd="0" presId="urn:microsoft.com/office/officeart/2008/layout/CircularPictureCallout"/>
    <dgm:cxn modelId="{39A94D23-65BB-D34E-BCCD-A7E943A10C05}" type="presOf" srcId="{869A7BDD-9E78-0546-B04B-0B5FABD4335F}" destId="{7CB79483-FECB-7B42-B9AA-D9954A46F72B}" srcOrd="0" destOrd="1" presId="urn:microsoft.com/office/officeart/2008/layout/CircularPictureCallout"/>
    <dgm:cxn modelId="{B50EB156-DADF-FD44-81F2-90EEC10D2E84}" type="presOf" srcId="{8F3E48A8-6CBB-4E48-A4B9-F5A68067B865}" destId="{54C8B1A1-E8F0-8A4D-8E7C-451CAD617815}"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576E83FC-11FE-B848-BF7D-F10DCA07859A}" type="presOf" srcId="{40CCA8FA-C21E-7F4C-A918-DB0EE3E5A9F5}" destId="{908A4B56-FDFF-DD47-ADAD-BB5C817668AB}" srcOrd="0" destOrd="2"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B91F51B3-06B0-DB42-B2B5-54135CB8F3FA}" type="presOf" srcId="{9F71258F-FC60-6140-A1D5-8B0435F02E85}" destId="{F9EF6568-7566-8B4E-BC71-5892D97D18DC}"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94FF69F0-95A4-DA4D-9D12-2397C905C743}" type="presOf" srcId="{C8DAC0B1-F528-5D49-BFB2-5D0ABA3A0024}" destId="{646FA060-238E-2844-8C3C-9B082EFC5865}" srcOrd="0" destOrd="1" presId="urn:microsoft.com/office/officeart/2008/layout/CircularPictureCallout"/>
    <dgm:cxn modelId="{A76C898F-62F1-4F4E-9FCB-0E3B23886405}" type="presOf" srcId="{5BD1171D-314B-CA42-B35F-2F0116DD6713}" destId="{286E283C-527A-344B-B6C3-7392F428269C}" srcOrd="0" destOrd="0"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17A2C6F5-5F20-E345-88D3-63F62B9F6D01}" type="presOf" srcId="{BF131ED2-5762-8241-9D60-60C060DE2ACE}" destId="{B015403A-2826-7B41-BB08-3C5C2C3EEF7E}" srcOrd="0" destOrd="0" presId="urn:microsoft.com/office/officeart/2005/8/layout/cycle3"/>
    <dgm:cxn modelId="{E6E74020-03CE-624A-A96B-994ED053D5D3}" type="presOf" srcId="{7E53D0A4-52CF-AC46-B6EC-C871B8CDAF6F}" destId="{B90B26C3-8AEF-F44D-8BF1-01588DF950A8}"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smtClean="0">
              <a:cs typeface="Calibri"/>
            </a:rPr>
            <a:t>Peak Nutrition day</a:t>
          </a:r>
          <a:endParaRPr lang="en-US" sz="1800" kern="1200" dirty="0">
            <a:cs typeface="Calibri"/>
          </a:endParaRP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0.49226</cdr:x>
      <cdr:y>0.12752</cdr:y>
    </cdr:from>
    <cdr:to>
      <cdr:x>1</cdr:x>
      <cdr:y>0.90157</cdr:y>
    </cdr:to>
    <cdr:sp macro="" textlink="">
      <cdr:nvSpPr>
        <cdr:cNvPr id="2" name="Rectangle 1">
          <a:extLst xmlns:a="http://schemas.openxmlformats.org/drawingml/2006/main">
            <a:ext uri="{FF2B5EF4-FFF2-40B4-BE49-F238E27FC236}">
              <a16:creationId xmlns:lc="http://schemas.openxmlformats.org/drawingml/2006/lockedCanvas" xmlns="" xmlns:a16="http://schemas.microsoft.com/office/drawing/2014/main" xmlns:p="http://schemas.openxmlformats.org/presentationml/2006/main" xmlns:r="http://schemas.openxmlformats.org/officeDocument/2006/relationships" id="{4591E7A6-815F-47CC-BCB0-0241AF3E9104}"/>
            </a:ext>
          </a:extLst>
        </cdr:cNvPr>
        <cdr:cNvSpPr/>
      </cdr:nvSpPr>
      <cdr:spPr>
        <a:xfrm xmlns:a="http://schemas.openxmlformats.org/drawingml/2006/main">
          <a:off x="4038600" y="723900"/>
          <a:ext cx="4165600" cy="4394200"/>
        </a:xfrm>
        <a:prstGeom xmlns:a="http://schemas.openxmlformats.org/drawingml/2006/main" prst="rect">
          <a:avLst/>
        </a:prstGeom>
        <a:solidFill xmlns:a="http://schemas.openxmlformats.org/drawingml/2006/main">
          <a:schemeClr val="accent3">
            <a:lumMod val="75000"/>
            <a:alpha val="1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91440" tIns="45720" rIns="91440" bIns="4572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sz="2000" dirty="0">
            <a:solidFill>
              <a:schemeClr val="tx1"/>
            </a:solidFill>
            <a:cs typeface="Calibri"/>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5.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6.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03.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103</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122</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7</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14</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68</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69</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81</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10/1/18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5.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tiff"/></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1" Type="http://schemas.openxmlformats.org/officeDocument/2006/relationships/diagramColors" Target="../diagrams/colors11.xml"/><Relationship Id="rId12"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diagramData" Target="../diagrams/data11.xml"/><Relationship Id="rId9" Type="http://schemas.openxmlformats.org/officeDocument/2006/relationships/diagramLayout" Target="../diagrams/layout11.xml"/><Relationship Id="rId10" Type="http://schemas.openxmlformats.org/officeDocument/2006/relationships/diagramQuickStyle" Target="../diagrams/quickStyle11.xml"/></Relationships>
</file>

<file path=ppt/slides/_rels/slide109.xml.rels><?xml version="1.0" encoding="UTF-8" standalone="yes"?>
<Relationships xmlns="http://schemas.openxmlformats.org/package/2006/relationships"><Relationship Id="rId11" Type="http://schemas.openxmlformats.org/officeDocument/2006/relationships/diagramColors" Target="../diagrams/colors13.xml"/><Relationship Id="rId12"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diagramData" Target="../diagrams/data12.xml"/><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7" Type="http://schemas.openxmlformats.org/officeDocument/2006/relationships/image" Target="../media/image118.tiff"/><Relationship Id="rId8" Type="http://schemas.openxmlformats.org/officeDocument/2006/relationships/diagramData" Target="../diagrams/data13.xml"/><Relationship Id="rId9" Type="http://schemas.openxmlformats.org/officeDocument/2006/relationships/diagramLayout" Target="../diagrams/layout13.xml"/><Relationship Id="rId10" Type="http://schemas.openxmlformats.org/officeDocument/2006/relationships/diagramQuickStyle" Target="../diagrams/quickStyle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diagramData" Target="../diagrams/data14.xml"/><Relationship Id="rId5" Type="http://schemas.openxmlformats.org/officeDocument/2006/relationships/diagramLayout" Target="../diagrams/layout14.xml"/><Relationship Id="rId6" Type="http://schemas.openxmlformats.org/officeDocument/2006/relationships/diagramQuickStyle" Target="../diagrams/quickStyle14.xml"/><Relationship Id="rId7" Type="http://schemas.openxmlformats.org/officeDocument/2006/relationships/diagramColors" Target="../diagrams/colors14.xml"/><Relationship Id="rId8"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12.xml.rels><?xml version="1.0" encoding="UTF-8" standalone="yes"?>
<Relationships xmlns="http://schemas.openxmlformats.org/package/2006/relationships"><Relationship Id="rId11" Type="http://schemas.openxmlformats.org/officeDocument/2006/relationships/diagramColors" Target="../diagrams/colors17.xml"/><Relationship Id="rId12"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diagramData" Target="../diagrams/data16.xml"/><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122.png"/><Relationship Id="rId8" Type="http://schemas.openxmlformats.org/officeDocument/2006/relationships/diagramData" Target="../diagrams/data17.xml"/><Relationship Id="rId9" Type="http://schemas.openxmlformats.org/officeDocument/2006/relationships/diagramLayout" Target="../diagrams/layout17.xml"/><Relationship Id="rId10" Type="http://schemas.openxmlformats.org/officeDocument/2006/relationships/diagramQuickStyle" Target="../diagrams/quickStyle17.xml"/></Relationships>
</file>

<file path=ppt/slides/_rels/slide113.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7.png"/></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diagramData" Target="../diagrams/data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127.png"/><Relationship Id="rId10" Type="http://schemas.openxmlformats.org/officeDocument/2006/relationships/image" Target="../media/image11.emf"/><Relationship Id="rId11" Type="http://schemas.openxmlformats.org/officeDocument/2006/relationships/diagramData" Target="../diagrams/data20.xml"/><Relationship Id="rId12" Type="http://schemas.openxmlformats.org/officeDocument/2006/relationships/diagramLayout" Target="../diagrams/layout20.xml"/><Relationship Id="rId13" Type="http://schemas.openxmlformats.org/officeDocument/2006/relationships/diagramQuickStyle" Target="../diagrams/quickStyle20.xml"/><Relationship Id="rId14" Type="http://schemas.openxmlformats.org/officeDocument/2006/relationships/diagramColors" Target="../diagrams/colors20.xml"/><Relationship Id="rId15" Type="http://schemas.microsoft.com/office/2007/relationships/diagramDrawing" Target="../diagrams/drawing20.xml"/><Relationship Id="rId16" Type="http://schemas.openxmlformats.org/officeDocument/2006/relationships/image" Target="../media/image17.png"/><Relationship Id="rId17" Type="http://schemas.openxmlformats.org/officeDocument/2006/relationships/image" Target="../media/image125.png"/><Relationship Id="rId18" Type="http://schemas.microsoft.com/office/2007/relationships/hdphoto" Target="../media/hdphoto4.wdp"/><Relationship Id="rId19"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diagramData" Target="../diagrams/data19.xml"/><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image" Target="../media/image14.emf"/><Relationship Id="rId8" Type="http://schemas.openxmlformats.org/officeDocument/2006/relationships/image" Target="../media/image15.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microsoft.com/office/2007/relationships/hdphoto" Target="../media/hdphoto2.wdp"/><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jpeg"/></Relationships>
</file>

<file path=ppt/slides/_rels/slide122.xml.rels><?xml version="1.0" encoding="UTF-8" standalone="yes"?>
<Relationships xmlns="http://schemas.openxmlformats.org/package/2006/relationships"><Relationship Id="rId3" Type="http://schemas.openxmlformats.org/officeDocument/2006/relationships/image" Target="../media/image129.jpeg"/><Relationship Id="rId4" Type="http://schemas.openxmlformats.org/officeDocument/2006/relationships/image" Target="../media/image13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4.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31.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128.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33.png"/><Relationship Id="rId5" Type="http://schemas.microsoft.com/office/2007/relationships/hdphoto" Target="../media/hdphoto6.wdp"/><Relationship Id="rId6" Type="http://schemas.openxmlformats.org/officeDocument/2006/relationships/image" Target="../media/image134.png"/><Relationship Id="rId7" Type="http://schemas.microsoft.com/office/2007/relationships/hdphoto" Target="../media/hdphoto7.wdp"/><Relationship Id="rId8" Type="http://schemas.openxmlformats.org/officeDocument/2006/relationships/image" Target="../media/image135.png"/><Relationship Id="rId9" Type="http://schemas.microsoft.com/office/2007/relationships/hdphoto" Target="../media/hdphoto8.wdp"/><Relationship Id="rId10" Type="http://schemas.openxmlformats.org/officeDocument/2006/relationships/image" Target="../media/image136.jpeg"/><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37.jpeg"/></Relationships>
</file>

<file path=ppt/slides/_rels/slide13.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30.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8.jpe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 Id="rId3" Type="http://schemas.openxmlformats.org/officeDocument/2006/relationships/image" Target="../media/image4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 Id="rId3" Type="http://schemas.openxmlformats.org/officeDocument/2006/relationships/image" Target="../media/image5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emf"/><Relationship Id="rId9" Type="http://schemas.openxmlformats.org/officeDocument/2006/relationships/image" Target="../media/image15.emf"/><Relationship Id="rId10"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86.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tiff"/><Relationship Id="rId3" Type="http://schemas.openxmlformats.org/officeDocument/2006/relationships/image" Target="../media/image91.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tiff"/><Relationship Id="rId3" Type="http://schemas.openxmlformats.org/officeDocument/2006/relationships/image" Target="../media/image96.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e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14.emf"/><Relationship Id="rId9" Type="http://schemas.openxmlformats.org/officeDocument/2006/relationships/image" Target="../media/image15.emf"/><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0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0.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chart" Target="../charts/char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 Id="rId3" Type="http://schemas.openxmlformats.org/officeDocument/2006/relationships/chart" Target="../charts/char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smtClean="0"/>
              <a:t>Amazing Models to Understand </a:t>
            </a:r>
            <a:r>
              <a:rPr lang="en-US" u="sng" dirty="0" smtClean="0"/>
              <a:t>Nutrition Storage and Diapause</a:t>
            </a:r>
            <a:endParaRPr lang="en-US" u="sng" dirty="0"/>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2796986"/>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a:t>
            </a:r>
            <a:r>
              <a:rPr lang="en-US" sz="3600" dirty="0" smtClean="0">
                <a:solidFill>
                  <a:schemeClr val="tx1"/>
                </a:solidFill>
                <a:latin typeface="Calibri" charset="0"/>
              </a:rPr>
              <a:t>nutrition storage, </a:t>
            </a:r>
            <a:r>
              <a:rPr lang="en-US" sz="3600" dirty="0">
                <a:solidFill>
                  <a:schemeClr val="tx1"/>
                </a:solidFill>
                <a:latin typeface="Calibri" charset="0"/>
              </a:rPr>
              <a:t>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24" name="Rectangle 23">
            <a:extLst>
              <a:ext uri="{FF2B5EF4-FFF2-40B4-BE49-F238E27FC236}">
                <a16:creationId xmlns:a16="http://schemas.microsoft.com/office/drawing/2014/main" xmlns=""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a:t>
            </a:r>
            <a:r>
              <a:rPr lang="en-US" sz="4400" dirty="0" smtClean="0">
                <a:solidFill>
                  <a:schemeClr val="tx1"/>
                </a:solidFill>
              </a:rPr>
              <a:t>nutrition storage at </a:t>
            </a:r>
            <a:r>
              <a:rPr lang="en-US" sz="4400" dirty="0">
                <a:solidFill>
                  <a:schemeClr val="tx1"/>
                </a:solidFill>
              </a:rPr>
              <a:t>the end of larval </a:t>
            </a:r>
            <a:r>
              <a:rPr lang="en-US" sz="4400" dirty="0" smtClean="0">
                <a:solidFill>
                  <a:schemeClr val="tx1"/>
                </a:solidFill>
              </a:rPr>
              <a:t>development</a:t>
            </a:r>
            <a:r>
              <a:rPr lang="en-US" sz="4400" dirty="0" smtClean="0">
                <a:solidFill>
                  <a:schemeClr val="tx1"/>
                </a:solidFill>
              </a:rPr>
              <a:t>.</a:t>
            </a:r>
            <a:endParaRPr lang="en-US" sz="4400" dirty="0">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smtClean="0"/>
              <a:t>Are longer diapausing ECB fatter?</a:t>
            </a:r>
            <a:endParaRPr lang="en-US" sz="4400" b="0" u="sng" dirty="0"/>
          </a:p>
        </p:txBody>
      </p:sp>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601433511"/>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endParaRPr lang="en-US" sz="4400" b="0" u="sng" dirty="0"/>
          </a:p>
        </p:txBody>
      </p:sp>
      <p:graphicFrame>
        <p:nvGraphicFramePr>
          <p:cNvPr id="7" name="Chart 6">
            <a:extLst>
              <a:ext uri="{FF2B5EF4-FFF2-40B4-BE49-F238E27FC236}">
                <a16:creationId xmlns:a16="http://schemas.microsoft.com/office/drawing/2014/main" xmlns="" id="{989B9429-1EB1-4673-99C0-D2F8F1B5ED4A}"/>
              </a:ext>
            </a:extLst>
          </p:cNvPr>
          <p:cNvGraphicFramePr/>
          <p:nvPr>
            <p:extLst>
              <p:ext uri="{D42A27DB-BD31-4B8C-83A1-F6EECF244321}">
                <p14:modId xmlns:p14="http://schemas.microsoft.com/office/powerpoint/2010/main" val="184263773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txBox="1">
            <a:spLocks/>
          </p:cNvSpPr>
          <p:nvPr/>
        </p:nvSpPr>
        <p:spPr>
          <a:xfrm>
            <a:off x="990600" y="6175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smtClean="0"/>
              <a:t>Are depletion rates similar between diapausing ECB?</a:t>
            </a:r>
            <a:endParaRPr lang="en-US" sz="4400" b="0" u="sng" dirty="0"/>
          </a:p>
        </p:txBody>
      </p:sp>
    </p:spTree>
    <p:extLst>
      <p:ext uri="{BB962C8B-B14F-4D97-AF65-F5344CB8AC3E}">
        <p14:creationId xmlns:p14="http://schemas.microsoft.com/office/powerpoint/2010/main" val="1577876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Content Placeholder 2"/>
          <p:cNvSpPr>
            <a:spLocks noGrp="1"/>
          </p:cNvSpPr>
          <p:nvPr>
            <p:ph idx="1"/>
          </p:nvPr>
        </p:nvSpPr>
        <p:spPr/>
        <p:txBody>
          <a:bodyPr/>
          <a:lstStyle/>
          <a:p>
            <a:r>
              <a:rPr lang="en-US" dirty="0" smtClean="0"/>
              <a:t>Are </a:t>
            </a:r>
            <a:r>
              <a:rPr lang="en-US" dirty="0" smtClean="0"/>
              <a:t>longer diapausing ECB heavier?</a:t>
            </a:r>
          </a:p>
          <a:p>
            <a:r>
              <a:rPr lang="en-US" dirty="0" smtClean="0"/>
              <a:t>Are longer diapausing ECB </a:t>
            </a:r>
            <a:r>
              <a:rPr lang="en-US" dirty="0" smtClean="0"/>
              <a:t>fatter?</a:t>
            </a:r>
          </a:p>
          <a:p>
            <a:r>
              <a:rPr lang="en-US" dirty="0" smtClean="0"/>
              <a:t>First: </a:t>
            </a:r>
            <a:r>
              <a:rPr lang="en-US" dirty="0"/>
              <a:t>How can we diagnose the onset of diapause in ECB?</a:t>
            </a:r>
          </a:p>
          <a:p>
            <a:endParaRPr lang="en-US" dirty="0" smtClean="0"/>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Diagnosing Larval Diapause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8368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2184400" y="584200"/>
          <a:ext cx="8204200" cy="56769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xmlns="" id="{555C6D8D-33E7-4C1B-A005-2D69DE284F8E}"/>
              </a:ext>
            </a:extLst>
          </p:cNvPr>
          <p:cNvSpPr/>
          <p:nvPr/>
        </p:nvSpPr>
        <p:spPr>
          <a:xfrm>
            <a:off x="3236913" y="1308449"/>
            <a:ext cx="2998787" cy="43938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8" name="TextBox 7"/>
          <p:cNvSpPr txBox="1"/>
          <p:nvPr/>
        </p:nvSpPr>
        <p:spPr>
          <a:xfrm>
            <a:off x="3236913" y="5799434"/>
            <a:ext cx="2998787" cy="461665"/>
          </a:xfrm>
          <a:prstGeom prst="rect">
            <a:avLst/>
          </a:prstGeom>
          <a:noFill/>
        </p:spPr>
        <p:txBody>
          <a:bodyPr wrap="square" rtlCol="0">
            <a:spAutoFit/>
          </a:bodyPr>
          <a:lstStyle/>
          <a:p>
            <a:r>
              <a:rPr lang="en-US" sz="2400" dirty="0"/>
              <a:t>Diapause Treatment</a:t>
            </a:r>
          </a:p>
        </p:txBody>
      </p:sp>
      <p:sp>
        <p:nvSpPr>
          <p:cNvPr id="9" name="TextBox 8"/>
          <p:cNvSpPr txBox="1"/>
          <p:nvPr/>
        </p:nvSpPr>
        <p:spPr>
          <a:xfrm>
            <a:off x="6853828" y="5799435"/>
            <a:ext cx="3318872" cy="461665"/>
          </a:xfrm>
          <a:prstGeom prst="rect">
            <a:avLst/>
          </a:prstGeom>
          <a:noFill/>
        </p:spPr>
        <p:txBody>
          <a:bodyPr wrap="square" rtlCol="0">
            <a:spAutoFit/>
          </a:bodyPr>
          <a:lstStyle/>
          <a:p>
            <a:r>
              <a:rPr lang="en-US" sz="2400" dirty="0"/>
              <a:t>Non Diapause Treatment</a:t>
            </a:r>
          </a:p>
        </p:txBody>
      </p:sp>
      <p:sp>
        <p:nvSpPr>
          <p:cNvPr id="10" name="Rectangle 9"/>
          <p:cNvSpPr/>
          <p:nvPr/>
        </p:nvSpPr>
        <p:spPr>
          <a:xfrm>
            <a:off x="3515999" y="1520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15998" y="1953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30398" y="1402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4430396" y="1848991"/>
            <a:ext cx="1734770" cy="400110"/>
          </a:xfrm>
          <a:prstGeom prst="rect">
            <a:avLst/>
          </a:prstGeom>
          <a:noFill/>
        </p:spPr>
        <p:txBody>
          <a:bodyPr wrap="none" rtlCol="0">
            <a:spAutoFit/>
          </a:bodyPr>
          <a:lstStyle/>
          <a:p>
            <a:r>
              <a:rPr lang="en-US" sz="2000" b="1" dirty="0"/>
              <a:t>Long Diapause</a:t>
            </a:r>
          </a:p>
        </p:txBody>
      </p:sp>
    </p:spTree>
    <p:extLst>
      <p:ext uri="{BB962C8B-B14F-4D97-AF65-F5344CB8AC3E}">
        <p14:creationId xmlns:p14="http://schemas.microsoft.com/office/powerpoint/2010/main" val="1329587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xmlns="" val="1718581615"/>
                    </a:ext>
                  </a:extLst>
                </a:gridCol>
                <a:gridCol w="2382665">
                  <a:extLst>
                    <a:ext uri="{9D8B030D-6E8A-4147-A177-3AD203B41FA5}">
                      <a16:colId xmlns:a16="http://schemas.microsoft.com/office/drawing/2014/main" xmlns=""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Diagnosing Diapause with Metabolic Activity</a:t>
            </a:r>
            <a:endParaRPr lang="en-US" dirty="0"/>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274320"/>
            <a:ext cx="10668000" cy="6583680"/>
          </a:xfrm>
          <a:prstGeom prst="rect">
            <a:avLst/>
          </a:prstGeom>
        </p:spPr>
      </p:pic>
      <p:sp>
        <p:nvSpPr>
          <p:cNvPr id="5" name="TextBox 4"/>
          <p:cNvSpPr txBox="1"/>
          <p:nvPr/>
        </p:nvSpPr>
        <p:spPr>
          <a:xfrm>
            <a:off x="5372100" y="3863184"/>
            <a:ext cx="4089400" cy="1754326"/>
          </a:xfrm>
          <a:prstGeom prst="rect">
            <a:avLst/>
          </a:prstGeom>
          <a:noFill/>
        </p:spPr>
        <p:txBody>
          <a:bodyPr wrap="square" rtlCol="0">
            <a:spAutoFit/>
          </a:bodyPr>
          <a:lstStyle/>
          <a:p>
            <a:r>
              <a:rPr lang="en-US" dirty="0" smtClean="0"/>
              <a:t>There does not seem to be any overlap between pupation events between treatments.</a:t>
            </a:r>
          </a:p>
          <a:p>
            <a:r>
              <a:rPr lang="en-US" dirty="0" smtClean="0"/>
              <a:t>By day 41 there are 7 BE larvae remaining. How about I only use those larvae for the comparison?</a:t>
            </a:r>
          </a:p>
        </p:txBody>
      </p:sp>
    </p:spTree>
    <p:extLst>
      <p:ext uri="{BB962C8B-B14F-4D97-AF65-F5344CB8AC3E}">
        <p14:creationId xmlns:p14="http://schemas.microsoft.com/office/powerpoint/2010/main" val="298519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76047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89470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36248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62827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smtClean="0"/>
              <a:t>“True Diapause Animals”: In the </a:t>
            </a:r>
            <a:r>
              <a:rPr lang="en-US" sz="2400" smtClean="0"/>
              <a:t>diapause condition, these </a:t>
            </a:r>
            <a:r>
              <a:rPr lang="en-US" sz="2400" dirty="0" smtClean="0"/>
              <a:t>larvae </a:t>
            </a:r>
            <a:r>
              <a:rPr lang="en-US" sz="2400" smtClean="0"/>
              <a:t>remain larvae</a:t>
            </a:r>
            <a:endParaRPr lang="en-US" sz="2400" dirty="0"/>
          </a:p>
        </p:txBody>
      </p:sp>
      <p:sp>
        <p:nvSpPr>
          <p:cNvPr id="10" name="Rectangle 9">
            <a:extLst>
              <a:ext uri="{FF2B5EF4-FFF2-40B4-BE49-F238E27FC236}">
                <a16:creationId xmlns:a16="http://schemas.microsoft.com/office/drawing/2014/main" xmlns=""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xmlns=""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7713252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3177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5561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smtClean="0"/>
              <a:t>Treatments</a:t>
            </a:r>
            <a:endParaRPr lang="en-US" dirty="0"/>
          </a:p>
        </p:txBody>
      </p:sp>
    </p:spTree>
    <p:extLst>
      <p:ext uri="{BB962C8B-B14F-4D97-AF65-F5344CB8AC3E}">
        <p14:creationId xmlns:p14="http://schemas.microsoft.com/office/powerpoint/2010/main" val="2022725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smtClean="0"/>
              <a:t>Favorable: Spring </a:t>
            </a:r>
            <a:r>
              <a:rPr lang="en-US" sz="3200" dirty="0"/>
              <a:t>and summer are warm and the days are long </a:t>
            </a:r>
          </a:p>
          <a:p>
            <a:pPr marL="457200" indent="-457200">
              <a:buFont typeface="Arial" charset="0"/>
              <a:buChar char="•"/>
            </a:pPr>
            <a:r>
              <a:rPr lang="en-US" sz="3200" dirty="0" smtClean="0"/>
              <a:t>Unfavorable: Fall </a:t>
            </a:r>
            <a:r>
              <a:rPr lang="en-US" sz="3200" dirty="0"/>
              <a:t>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 Need another way </a:t>
            </a:r>
            <a:r>
              <a:rPr lang="en-US" b="1" smtClean="0"/>
              <a:t>to diagnose Diapause</a:t>
            </a:r>
            <a:endParaRPr lang="en-US" b="1"/>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09090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a:xfrm>
            <a:off x="609600" y="274638"/>
            <a:ext cx="10972800" cy="1143000"/>
          </a:xfrm>
        </p:spPr>
        <p:txBody>
          <a:bodyPr/>
          <a:lstStyle/>
          <a:p>
            <a:r>
              <a:rPr lang="en-US" b="1" dirty="0" smtClean="0"/>
              <a:t>Diagnosing Diapause Using Wandering Period</a:t>
            </a:r>
            <a:endParaRPr lang="en-US" b="1" dirty="0"/>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Diagnosing Diapause Using Wandering Period</a:t>
            </a:r>
            <a:endParaRPr lang="en-US" b="1"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 y="1765300"/>
            <a:ext cx="6523572" cy="4360866"/>
          </a:xfrm>
          <a:prstGeom prst="rect">
            <a:avLst/>
          </a:prstGeom>
        </p:spPr>
      </p:pic>
      <p:pic>
        <p:nvPicPr>
          <p:cNvPr id="7" name="Picture 6"/>
          <p:cNvPicPr>
            <a:picLocks noChangeAspect="1"/>
          </p:cNvPicPr>
          <p:nvPr/>
        </p:nvPicPr>
        <p:blipFill>
          <a:blip r:embed="rId3"/>
          <a:stretch>
            <a:fillRect/>
          </a:stretch>
        </p:blipFill>
        <p:spPr>
          <a:xfrm>
            <a:off x="6927335" y="2019300"/>
            <a:ext cx="5147733" cy="2895600"/>
          </a:xfrm>
          <a:prstGeom prst="rect">
            <a:avLst/>
          </a:prstGeom>
        </p:spPr>
      </p:pic>
    </p:spTree>
    <p:extLst>
      <p:ext uri="{BB962C8B-B14F-4D97-AF65-F5344CB8AC3E}">
        <p14:creationId xmlns:p14="http://schemas.microsoft.com/office/powerpoint/2010/main" val="18574022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Does the wandering day differ in animals programmed for diapause?</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smtClean="0"/>
              <a:t>*</a:t>
            </a:r>
            <a:endParaRPr lang="en-US" sz="2400" b="1"/>
          </a:p>
        </p:txBody>
      </p:sp>
    </p:spTree>
    <p:extLst>
      <p:ext uri="{BB962C8B-B14F-4D97-AF65-F5344CB8AC3E}">
        <p14:creationId xmlns:p14="http://schemas.microsoft.com/office/powerpoint/2010/main" val="1741149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8044942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387600" y="1607674"/>
            <a:ext cx="7416800" cy="4577225"/>
          </a:xfrm>
          <a:prstGeom prst="rect">
            <a:avLst/>
          </a:prstGeom>
        </p:spPr>
      </p:pic>
      <p:sp>
        <p:nvSpPr>
          <p:cNvPr id="3" name="Title 1"/>
          <p:cNvSpPr>
            <a:spLocks noGrp="1"/>
          </p:cNvSpPr>
          <p:nvPr>
            <p:ph type="title"/>
          </p:nvPr>
        </p:nvSpPr>
        <p:spPr>
          <a:xfrm>
            <a:off x="609600" y="274638"/>
            <a:ext cx="10972800" cy="1143000"/>
          </a:xfrm>
        </p:spPr>
        <p:txBody>
          <a:bodyPr>
            <a:normAutofit fontScale="90000"/>
          </a:bodyPr>
          <a:lstStyle/>
          <a:p>
            <a:r>
              <a:rPr lang="en-US" dirty="0" smtClean="0"/>
              <a:t>Does wandering day differ between </a:t>
            </a:r>
            <a:r>
              <a:rPr lang="en-US" smtClean="0"/>
              <a:t>strains programmed for diapause?</a:t>
            </a:r>
            <a:endParaRPr lang="en-US"/>
          </a:p>
        </p:txBody>
      </p:sp>
    </p:spTree>
    <p:extLst>
      <p:ext uri="{BB962C8B-B14F-4D97-AF65-F5344CB8AC3E}">
        <p14:creationId xmlns:p14="http://schemas.microsoft.com/office/powerpoint/2010/main" val="42259105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9" y="9239"/>
            <a:ext cx="8141260" cy="6848761"/>
          </a:xfrm>
          <a:prstGeom prst="rect">
            <a:avLst/>
          </a:prstGeom>
        </p:spPr>
      </p:pic>
    </p:spTree>
    <p:extLst>
      <p:ext uri="{BB962C8B-B14F-4D97-AF65-F5344CB8AC3E}">
        <p14:creationId xmlns:p14="http://schemas.microsoft.com/office/powerpoint/2010/main" val="3025246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Does wandering day differ between strains programmed for non diapause?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93950" y="1600203"/>
            <a:ext cx="7404100" cy="4569387"/>
          </a:xfrm>
          <a:prstGeom prst="rect">
            <a:avLst/>
          </a:prstGeom>
        </p:spPr>
      </p:pic>
    </p:spTree>
    <p:extLst>
      <p:ext uri="{BB962C8B-B14F-4D97-AF65-F5344CB8AC3E}">
        <p14:creationId xmlns:p14="http://schemas.microsoft.com/office/powerpoint/2010/main" val="10168395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229" y="9239"/>
            <a:ext cx="8215542" cy="6848761"/>
          </a:xfrm>
        </p:spPr>
      </p:pic>
    </p:spTree>
    <p:extLst>
      <p:ext uri="{BB962C8B-B14F-4D97-AF65-F5344CB8AC3E}">
        <p14:creationId xmlns:p14="http://schemas.microsoft.com/office/powerpoint/2010/main" val="3470170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Diapausing Animals Larger?</a:t>
            </a:r>
            <a:endParaRPr lang="en-US" dirty="0"/>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smtClean="0"/>
              <a:t>Diapause diagnosis using metabolic activity</a:t>
            </a:r>
          </a:p>
          <a:p>
            <a:pPr>
              <a:buFont typeface="Wingdings" charset="2"/>
              <a:buChar char="ü"/>
            </a:pPr>
            <a:r>
              <a:rPr lang="en-US" sz="3600" dirty="0" smtClean="0"/>
              <a:t>Diapause diagnosis using wandering assay </a:t>
            </a:r>
            <a:endParaRPr lang="en-US" sz="3600" dirty="0"/>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p:cNvGrpSpPr/>
          <p:nvPr/>
        </p:nvGrpSpPr>
        <p:grpSpPr>
          <a:xfrm>
            <a:off x="5279896" y="3500576"/>
            <a:ext cx="3826003" cy="3166923"/>
            <a:chOff x="8759697" y="4023518"/>
            <a:chExt cx="2970876" cy="2540000"/>
          </a:xfrm>
        </p:grpSpPr>
        <p:pic>
          <p:nvPicPr>
            <p:cNvPr id="9" name="Picture 8"/>
            <p:cNvPicPr>
              <a:picLocks noChangeAspect="1"/>
            </p:cNvPicPr>
            <p:nvPr/>
          </p:nvPicPr>
          <p:blipFill>
            <a:blip r:embed="rId3"/>
            <a:stretch>
              <a:fillRect/>
            </a:stretch>
          </p:blipFill>
          <p:spPr>
            <a:xfrm>
              <a:off x="8759697" y="4300535"/>
              <a:ext cx="2970876" cy="1985966"/>
            </a:xfrm>
            <a:prstGeom prst="rect">
              <a:avLst/>
            </a:prstGeom>
          </p:spPr>
        </p:pic>
        <p:pic>
          <p:nvPicPr>
            <p:cNvPr id="10" name="Picture 9"/>
            <p:cNvPicPr>
              <a:picLocks noChangeAspect="1"/>
            </p:cNvPicPr>
            <p:nvPr/>
          </p:nvPicPr>
          <p:blipFill>
            <a:blip r:embed="rId4"/>
            <a:stretch>
              <a:fillRect/>
            </a:stretch>
          </p:blipFill>
          <p:spPr>
            <a:xfrm>
              <a:off x="8763994" y="4023518"/>
              <a:ext cx="2540000" cy="2540000"/>
            </a:xfrm>
            <a:prstGeom prst="rect">
              <a:avLst/>
            </a:prstGeom>
          </p:spPr>
        </p:pic>
      </p:grpSp>
    </p:spTree>
    <p:extLst>
      <p:ext uri="{BB962C8B-B14F-4D97-AF65-F5344CB8AC3E}">
        <p14:creationId xmlns:p14="http://schemas.microsoft.com/office/powerpoint/2010/main" val="398756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smtClean="0"/>
              <a:t>Protection from harsh </a:t>
            </a:r>
            <a:r>
              <a:rPr lang="en-US" sz="3200" dirty="0"/>
              <a:t>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smtClean="0"/>
              <a:t>Are diapause programmed animals bigger?</a:t>
            </a:r>
            <a:endParaRPr lang="en-US" b="1" dirty="0"/>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135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smtClean="0"/>
              <a:t>Are diapause programmed animals bigger?</a:t>
            </a:r>
            <a:endParaRPr lang="en-US" b="1" dirty="0"/>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3635635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smtClean="0"/>
              <a:t>Day 1</a:t>
            </a:r>
            <a:endParaRPr lang="en-US"/>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smtClean="0"/>
              <a:t>Wandering </a:t>
            </a:r>
            <a:r>
              <a:rPr lang="en-US" dirty="0" smtClean="0"/>
              <a:t>Day</a:t>
            </a:r>
            <a:endParaRPr lang="en-US" dirty="0"/>
          </a:p>
        </p:txBody>
      </p:sp>
    </p:spTree>
    <p:extLst>
      <p:ext uri="{BB962C8B-B14F-4D97-AF65-F5344CB8AC3E}">
        <p14:creationId xmlns:p14="http://schemas.microsoft.com/office/powerpoint/2010/main" val="8534254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smtClean="0"/>
              <a:t>Are animals programmed for longer diapause bigger in preparation for diapause?</a:t>
            </a:r>
            <a:endParaRPr lang="en-US" b="1" dirty="0"/>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1365730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smtClean="0"/>
              <a:t>Day 1</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smtClean="0"/>
              <a:t>Wandering Day</a:t>
            </a:r>
            <a:endParaRPr lang="en-US" dirty="0"/>
          </a:p>
        </p:txBody>
      </p:sp>
    </p:spTree>
    <p:extLst>
      <p:ext uri="{BB962C8B-B14F-4D97-AF65-F5344CB8AC3E}">
        <p14:creationId xmlns:p14="http://schemas.microsoft.com/office/powerpoint/2010/main" val="4786968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smtClean="0"/>
              <a:t>How about during diapause?</a:t>
            </a:r>
            <a:endParaRPr lang="en-US" b="1" dirty="0"/>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xmlns=""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smtClean="0"/>
              <a:t>a</a:t>
            </a:r>
            <a:endParaRPr lang="en-US"/>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23750867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9836952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15125212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1803494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a:t>
            </a:r>
            <a:r>
              <a:rPr lang="en-US" sz="5400" b="1" dirty="0" smtClean="0">
                <a:cs typeface="Calibri"/>
              </a:rPr>
              <a:t>if Diapause  Animals </a:t>
            </a:r>
            <a:r>
              <a:rPr lang="en-US" sz="5400" b="1" dirty="0" smtClean="0">
                <a:cs typeface="Calibri"/>
              </a:rPr>
              <a:t>Larger?</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583017"/>
            <a:ext cx="6624955" cy="1569660"/>
          </a:xfrm>
          <a:prstGeom prst="rect">
            <a:avLst/>
          </a:prstGeom>
          <a:noFill/>
        </p:spPr>
        <p:txBody>
          <a:bodyPr wrap="none" rtlCol="0">
            <a:spAutoFit/>
          </a:bodyPr>
          <a:lstStyle/>
          <a:p>
            <a:r>
              <a:rPr lang="en-US" sz="3200" b="1" u="sng" dirty="0"/>
              <a:t>Diapause</a:t>
            </a:r>
            <a:r>
              <a:rPr lang="en-US" sz="3200" dirty="0"/>
              <a:t>:</a:t>
            </a:r>
          </a:p>
          <a:p>
            <a:pPr marL="285750" indent="-285750">
              <a:buFont typeface="Arial" charset="0"/>
              <a:buChar char="•"/>
            </a:pPr>
            <a:r>
              <a:rPr lang="en-US" sz="3200" dirty="0" smtClean="0"/>
              <a:t>Alternative developmental trajectory</a:t>
            </a:r>
          </a:p>
          <a:p>
            <a:pPr marL="285750" indent="-285750">
              <a:buFont typeface="Arial" charset="0"/>
              <a:buChar char="•"/>
            </a:pPr>
            <a:r>
              <a:rPr lang="en-US" sz="3200" dirty="0" smtClean="0"/>
              <a:t>Major </a:t>
            </a:r>
            <a:r>
              <a:rPr lang="en-US" sz="3200" dirty="0" smtClean="0"/>
              <a:t>physiology </a:t>
            </a:r>
            <a:r>
              <a:rPr lang="en-US" sz="3200" dirty="0" smtClean="0"/>
              <a:t>changes</a:t>
            </a:r>
            <a:endParaRPr lang="en-US" sz="3200" dirty="0"/>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xmlns=""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21398156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44" t="5229" r="14419" b="9584"/>
          <a:stretch/>
        </p:blipFill>
        <p:spPr>
          <a:xfrm>
            <a:off x="2073165" y="1274457"/>
            <a:ext cx="7463251" cy="4957792"/>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smtClean="0"/>
              <a:t>Animals programmed for longer </a:t>
            </a:r>
            <a:r>
              <a:rPr lang="en-US" smtClean="0"/>
              <a:t>diapause accumulate more lean mass</a:t>
            </a:r>
            <a:endParaRPr lang="en-US" dirty="0"/>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Rectangle 13">
            <a:extLst>
              <a:ext uri="{FF2B5EF4-FFF2-40B4-BE49-F238E27FC236}">
                <a16:creationId xmlns:a16="http://schemas.microsoft.com/office/drawing/2014/main" xmlns="" id="{555C6D8D-33E7-4C1B-A005-2D69DE284F8E}"/>
              </a:ext>
            </a:extLst>
          </p:cNvPr>
          <p:cNvSpPr/>
          <p:nvPr/>
        </p:nvSpPr>
        <p:spPr>
          <a:xfrm>
            <a:off x="2581379" y="126677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452599" y="685800"/>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772990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strain to explain lean mass on day 1 in diapause treatment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64635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6487" y="1600200"/>
            <a:ext cx="5859025" cy="4525963"/>
          </a:xfrm>
        </p:spPr>
      </p:pic>
    </p:spTree>
    <p:extLst>
      <p:ext uri="{BB962C8B-B14F-4D97-AF65-F5344CB8AC3E}">
        <p14:creationId xmlns:p14="http://schemas.microsoft.com/office/powerpoint/2010/main" val="18561614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smtClean="0"/>
              <a:t>Diapause length affects lean mass depletion</a:t>
            </a:r>
            <a:endParaRPr lang="en-US" dirty="0"/>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smtClean="0"/>
              <a:t>a</a:t>
            </a:r>
            <a:endParaRPr lang="en-US" dirty="0"/>
          </a:p>
        </p:txBody>
      </p:sp>
      <p:sp>
        <p:nvSpPr>
          <p:cNvPr id="22" name="TextBox 21"/>
          <p:cNvSpPr txBox="1"/>
          <p:nvPr/>
        </p:nvSpPr>
        <p:spPr>
          <a:xfrm>
            <a:off x="7858333" y="2620352"/>
            <a:ext cx="306494" cy="369332"/>
          </a:xfrm>
          <a:prstGeom prst="rect">
            <a:avLst/>
          </a:prstGeom>
          <a:noFill/>
        </p:spPr>
        <p:txBody>
          <a:bodyPr wrap="none" rtlCol="0">
            <a:spAutoFit/>
          </a:bodyPr>
          <a:lstStyle/>
          <a:p>
            <a:r>
              <a:rPr lang="en-US" dirty="0"/>
              <a:t>b</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0497173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737" y="1600200"/>
            <a:ext cx="5880526" cy="4525963"/>
          </a:xfrm>
        </p:spPr>
      </p:pic>
    </p:spTree>
    <p:extLst>
      <p:ext uri="{BB962C8B-B14F-4D97-AF65-F5344CB8AC3E}">
        <p14:creationId xmlns:p14="http://schemas.microsoft.com/office/powerpoint/2010/main" val="10211060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166" y="1600200"/>
            <a:ext cx="5941667" cy="4525963"/>
          </a:xfrm>
        </p:spPr>
      </p:pic>
    </p:spTree>
    <p:extLst>
      <p:ext uri="{BB962C8B-B14F-4D97-AF65-F5344CB8AC3E}">
        <p14:creationId xmlns:p14="http://schemas.microsoft.com/office/powerpoint/2010/main" val="11875087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tx1"/>
                </a:solidFill>
              </a:rPr>
              <a:t>Is there a difference </a:t>
            </a:r>
            <a:r>
              <a:rPr lang="en-US" sz="6000" b="1" smtClean="0">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lipid mass difference between treatments on Day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smtClean="0"/>
              <a:t>Suppressed </a:t>
            </a:r>
            <a:r>
              <a:rPr lang="en-US" sz="3600" dirty="0"/>
              <a:t>metabolism </a:t>
            </a:r>
            <a:endParaRPr lang="en-US" sz="3600" dirty="0" smtClean="0"/>
          </a:p>
          <a:p>
            <a:pPr lvl="1">
              <a:lnSpc>
                <a:spcPct val="120000"/>
              </a:lnSpc>
              <a:spcAft>
                <a:spcPts val="500"/>
              </a:spcAft>
            </a:pPr>
            <a:r>
              <a:rPr lang="en-US" sz="3600" dirty="0"/>
              <a:t>D</a:t>
            </a:r>
            <a:r>
              <a:rPr lang="en-US" sz="3600" dirty="0" smtClean="0"/>
              <a:t>evelopmental </a:t>
            </a:r>
            <a:r>
              <a:rPr lang="en-US" sz="3600" dirty="0"/>
              <a:t>arrest</a:t>
            </a:r>
          </a:p>
          <a:p>
            <a:pPr lvl="1">
              <a:lnSpc>
                <a:spcPct val="110000"/>
              </a:lnSpc>
              <a:spcAft>
                <a:spcPts val="500"/>
              </a:spcAft>
            </a:pPr>
            <a:r>
              <a:rPr lang="en-US" sz="3600" dirty="0" smtClean="0"/>
              <a:t>Feeding is terminated</a:t>
            </a:r>
            <a:r>
              <a:rPr lang="en-US" sz="3600" dirty="0" smtClean="0"/>
              <a:t>*</a:t>
            </a:r>
          </a:p>
          <a:p>
            <a:pPr lvl="1">
              <a:lnSpc>
                <a:spcPct val="110000"/>
              </a:lnSpc>
              <a:spcAft>
                <a:spcPts val="500"/>
              </a:spcAft>
            </a:pPr>
            <a:r>
              <a:rPr lang="en-US" sz="3600" dirty="0" smtClean="0"/>
              <a:t>Increased nutrition stores needed to become a functional adult</a:t>
            </a:r>
            <a:endParaRPr lang="en-US" sz="36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smtClean="0"/>
              <a:t>Animals programmed for diapause and programmed for a longer diapause are </a:t>
            </a:r>
            <a:r>
              <a:rPr lang="en-US" sz="4400" b="1" dirty="0" smtClean="0"/>
              <a:t>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Strain to Explain lipid mass on day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2572" y="1600200"/>
            <a:ext cx="5926856" cy="4525963"/>
          </a:xfrm>
        </p:spPr>
      </p:pic>
    </p:spTree>
    <p:extLst>
      <p:ext uri="{BB962C8B-B14F-4D97-AF65-F5344CB8AC3E}">
        <p14:creationId xmlns:p14="http://schemas.microsoft.com/office/powerpoint/2010/main" val="20860766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strain to explain lipid mass on wandering day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9220" y="1600200"/>
            <a:ext cx="5933559" cy="4525963"/>
          </a:xfrm>
        </p:spPr>
      </p:pic>
    </p:spTree>
    <p:extLst>
      <p:ext uri="{BB962C8B-B14F-4D97-AF65-F5344CB8AC3E}">
        <p14:creationId xmlns:p14="http://schemas.microsoft.com/office/powerpoint/2010/main" val="12015765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smtClean="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295274"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smtClean="0"/>
              <a:t>a</a:t>
            </a:r>
            <a:endParaRPr lang="en-US" dirty="0"/>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2" name="Rectangle 31">
            <a:extLst>
              <a:ext uri="{FF2B5EF4-FFF2-40B4-BE49-F238E27FC236}">
                <a16:creationId xmlns:a16="http://schemas.microsoft.com/office/drawing/2014/main" xmlns=""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6408" y="1600200"/>
            <a:ext cx="5959184" cy="4525963"/>
          </a:xfrm>
        </p:spPr>
      </p:pic>
    </p:spTree>
    <p:extLst>
      <p:ext uri="{BB962C8B-B14F-4D97-AF65-F5344CB8AC3E}">
        <p14:creationId xmlns:p14="http://schemas.microsoft.com/office/powerpoint/2010/main" val="8723028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0707263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4986" y="1600200"/>
            <a:ext cx="5902027" cy="4525963"/>
          </a:xfrm>
        </p:spPr>
      </p:pic>
    </p:spTree>
    <p:extLst>
      <p:ext uri="{BB962C8B-B14F-4D97-AF65-F5344CB8AC3E}">
        <p14:creationId xmlns:p14="http://schemas.microsoft.com/office/powerpoint/2010/main" val="5781173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a:t>
            </a:r>
            <a:r>
              <a:rPr lang="en-US" sz="2800" dirty="0" smtClean="0"/>
              <a:t>increases dry mass, </a:t>
            </a:r>
            <a:r>
              <a:rPr lang="en-US" sz="2800" dirty="0"/>
              <a:t>lipid </a:t>
            </a:r>
            <a:r>
              <a:rPr lang="en-US" sz="2800" dirty="0" smtClean="0"/>
              <a:t>accumulation, and other stuff!</a:t>
            </a:r>
            <a:endParaRPr lang="en-US" sz="2800" dirty="0"/>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a:t>
            </a:r>
            <a:r>
              <a:rPr lang="en-US" sz="3200" dirty="0" smtClean="0"/>
              <a:t>depletion and lean mass depletion rates </a:t>
            </a:r>
            <a:r>
              <a:rPr lang="en-US" sz="3200" dirty="0"/>
              <a:t>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xmlns=""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xmlns=""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t>
            </a:r>
            <a:r>
              <a:rPr lang="en-US" b="1" dirty="0" smtClean="0"/>
              <a:t>animals?</a:t>
            </a:r>
            <a:endParaRPr lang="en-US" b="1" dirty="0"/>
          </a:p>
        </p:txBody>
      </p:sp>
    </p:spTree>
    <p:extLst>
      <p:ext uri="{BB962C8B-B14F-4D97-AF65-F5344CB8AC3E}">
        <p14:creationId xmlns:p14="http://schemas.microsoft.com/office/powerpoint/2010/main" val="2048828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lean mass on day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lean mass on wandering day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r>
              <a:rPr lang="en-US" sz="3200" dirty="0" smtClean="0"/>
              <a:t>?</a:t>
            </a:r>
            <a:endParaRPr lang="en-US" sz="3200" dirty="0"/>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a:t>
            </a:r>
            <a:r>
              <a:rPr lang="en-US" sz="2800" dirty="0" smtClean="0"/>
              <a:t>CO2 weighted by mass </a:t>
            </a:r>
            <a:r>
              <a:rPr lang="en-US" sz="2800" dirty="0"/>
              <a:t>production between </a:t>
            </a:r>
            <a:r>
              <a:rPr lang="en-US" sz="2800" dirty="0" smtClean="0"/>
              <a:t>strain.</a:t>
            </a:r>
            <a:endParaRPr lang="en-US" sz="2800" dirty="0"/>
          </a:p>
          <a:p>
            <a:r>
              <a:rPr lang="en-US" sz="2800" dirty="0"/>
              <a:t>No significant difference in CO2 </a:t>
            </a:r>
            <a:r>
              <a:rPr lang="en-US" sz="2800" dirty="0" smtClean="0"/>
              <a:t>production weighted by mass </a:t>
            </a:r>
            <a:r>
              <a:rPr lang="en-US" sz="2800" dirty="0"/>
              <a:t>between </a:t>
            </a:r>
            <a:r>
              <a:rPr lang="en-US" sz="2800" dirty="0" smtClean="0"/>
              <a:t>treatments.</a:t>
            </a:r>
            <a:endParaRPr lang="en-US" sz="2800" dirty="0"/>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smtClean="0"/>
              <a:t>Diapause</a:t>
            </a:r>
            <a:endParaRPr lang="en-US" dirty="0"/>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smtClean="0"/>
              <a:t>Non Diapause</a:t>
            </a:r>
            <a:endParaRPr lang="en-US" dirty="0"/>
          </a:p>
        </p:txBody>
      </p:sp>
    </p:spTree>
    <p:extLst>
      <p:ext uri="{BB962C8B-B14F-4D97-AF65-F5344CB8AC3E}">
        <p14:creationId xmlns:p14="http://schemas.microsoft.com/office/powerpoint/2010/main" val="5329472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r>
              <a:rPr lang="en-US" sz="3200" dirty="0" smtClean="0"/>
              <a:t>?</a:t>
            </a:r>
            <a:endParaRPr lang="en-US" sz="3200" dirty="0"/>
          </a:p>
        </p:txBody>
      </p:sp>
    </p:spTree>
    <p:extLst>
      <p:ext uri="{BB962C8B-B14F-4D97-AF65-F5344CB8AC3E}">
        <p14:creationId xmlns:p14="http://schemas.microsoft.com/office/powerpoint/2010/main" val="13701440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a:t>
            </a:r>
            <a:r>
              <a:rPr lang="en-US" sz="2800" dirty="0" smtClean="0"/>
              <a:t>strain.</a:t>
            </a:r>
            <a:endParaRPr lang="en-US" sz="2800" dirty="0"/>
          </a:p>
          <a:p>
            <a:r>
              <a:rPr lang="en-US" sz="2800" dirty="0"/>
              <a:t>No significant difference in CO2 production between </a:t>
            </a:r>
            <a:r>
              <a:rPr lang="en-US" sz="2800" dirty="0" smtClean="0"/>
              <a:t>treatments.</a:t>
            </a:r>
            <a:endParaRPr lang="en-US" sz="2800" dirty="0"/>
          </a:p>
        </p:txBody>
      </p:sp>
    </p:spTree>
    <p:extLst>
      <p:ext uri="{BB962C8B-B14F-4D97-AF65-F5344CB8AC3E}">
        <p14:creationId xmlns:p14="http://schemas.microsoft.com/office/powerpoint/2010/main" val="543061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smtClean="0"/>
              <a:t>Diapause</a:t>
            </a:r>
            <a:endParaRPr lang="en-US" dirty="0"/>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smtClean="0"/>
              <a:t>Non Diapause</a:t>
            </a:r>
            <a:endParaRPr lang="en-US" dirty="0"/>
          </a:p>
        </p:txBody>
      </p:sp>
    </p:spTree>
    <p:extLst>
      <p:ext uri="{BB962C8B-B14F-4D97-AF65-F5344CB8AC3E}">
        <p14:creationId xmlns:p14="http://schemas.microsoft.com/office/powerpoint/2010/main" val="42440798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smtClean="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smtClean="0"/>
              <a:t>ECB Larval Diapause</a:t>
            </a:r>
            <a:r>
              <a:rPr lang="en-US" sz="3200" dirty="0" smtClean="0"/>
              <a:t> </a:t>
            </a:r>
          </a:p>
          <a:p>
            <a:pPr marL="742950" lvl="1" indent="-285750">
              <a:buFont typeface="Arial" charset="0"/>
              <a:buChar char="•"/>
            </a:pPr>
            <a:r>
              <a:rPr lang="en-US" sz="3200" dirty="0" smtClean="0"/>
              <a:t>Diapause onset at end of ultimate larval instar</a:t>
            </a:r>
          </a:p>
          <a:p>
            <a:pPr marL="742950" lvl="1" indent="-285750">
              <a:buFont typeface="Arial" charset="0"/>
              <a:buChar char="•"/>
            </a:pPr>
            <a:r>
              <a:rPr lang="en-US" sz="3200" dirty="0" smtClean="0"/>
              <a:t>Feeding is terminated after diapause onset</a:t>
            </a:r>
          </a:p>
          <a:p>
            <a:pPr marL="742950" lvl="1" indent="-285750">
              <a:buFont typeface="Arial" charset="0"/>
              <a:buChar char="•"/>
            </a:pPr>
            <a:r>
              <a:rPr lang="en-US" sz="3200" b="1" u="sng" dirty="0" smtClean="0"/>
              <a:t>Two rounds of metamorphosis after diapause is terminated</a:t>
            </a:r>
            <a:endParaRPr lang="en-US" sz="3200" b="1" u="sng" dirty="0"/>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smtClean="0"/>
              <a:t>Length </a:t>
            </a:r>
            <a:r>
              <a:rPr lang="en-US" sz="3600" b="1" dirty="0" smtClean="0"/>
              <a:t>of diapause</a:t>
            </a:r>
            <a:endParaRPr lang="en-US" sz="3600" b="1" dirty="0"/>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smtClean="0"/>
              <a:t>Variation in Diapause Genotypes</a:t>
            </a:r>
            <a:endParaRPr lang="en-US" b="0" u="sng" dirty="0"/>
          </a:p>
        </p:txBody>
      </p:sp>
      <p:sp>
        <p:nvSpPr>
          <p:cNvPr id="11" name="TextBox 10">
            <a:extLst>
              <a:ext uri="{FF2B5EF4-FFF2-40B4-BE49-F238E27FC236}">
                <a16:creationId xmlns:a16="http://schemas.microsoft.com/office/drawing/2014/main" xmlns="" id="{4EB14098-980A-4116-9F01-B71252050845}"/>
              </a:ext>
            </a:extLst>
          </p:cNvPr>
          <p:cNvSpPr txBox="1"/>
          <p:nvPr/>
        </p:nvSpPr>
        <p:spPr>
          <a:xfrm>
            <a:off x="8301472" y="120387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2" name="TextBox 11">
            <a:extLst>
              <a:ext uri="{FF2B5EF4-FFF2-40B4-BE49-F238E27FC236}">
                <a16:creationId xmlns:a16="http://schemas.microsoft.com/office/drawing/2014/main" xmlns="" id="{3A1FE551-8538-46BE-900D-DBC302F10F1C}"/>
              </a:ext>
            </a:extLst>
          </p:cNvPr>
          <p:cNvSpPr txBox="1"/>
          <p:nvPr/>
        </p:nvSpPr>
        <p:spPr>
          <a:xfrm>
            <a:off x="10337800" y="1203876"/>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
        <p:nvSpPr>
          <p:cNvPr id="6" name="TextBox 5"/>
          <p:cNvSpPr txBox="1"/>
          <p:nvPr/>
        </p:nvSpPr>
        <p:spPr>
          <a:xfrm>
            <a:off x="7137400" y="3771900"/>
            <a:ext cx="3142592" cy="369332"/>
          </a:xfrm>
          <a:prstGeom prst="rect">
            <a:avLst/>
          </a:prstGeom>
          <a:noFill/>
        </p:spPr>
        <p:txBody>
          <a:bodyPr wrap="none" rtlCol="0">
            <a:spAutoFit/>
          </a:bodyPr>
          <a:lstStyle/>
          <a:p>
            <a:r>
              <a:rPr lang="en-US" dirty="0" smtClean="0"/>
              <a:t>Insert figure from </a:t>
            </a:r>
            <a:r>
              <a:rPr lang="en-US" dirty="0" err="1"/>
              <a:t>Q</a:t>
            </a:r>
            <a:r>
              <a:rPr lang="en-US" dirty="0" err="1" smtClean="0"/>
              <a:t>inwen’s</a:t>
            </a:r>
            <a:r>
              <a:rPr lang="en-US" dirty="0" smtClean="0"/>
              <a:t> talk</a:t>
            </a:r>
            <a:endParaRPr lang="en-US" dirty="0"/>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19661</TotalTime>
  <Words>2581</Words>
  <Application>Microsoft Macintosh PowerPoint</Application>
  <PresentationFormat>Widescreen</PresentationFormat>
  <Paragraphs>777</Paragraphs>
  <Slides>130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130</vt:i4>
      </vt:variant>
    </vt:vector>
  </HeadingPairs>
  <TitlesOfParts>
    <vt:vector size="135"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Diagnosing Larval Diapause</vt:lpstr>
      <vt:lpstr>PowerPoint Presentation</vt:lpstr>
      <vt:lpstr>Diagnosing Diapause with Metabolic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Need another way to diagnose Diapause</vt:lpstr>
      <vt:lpstr>Diagnosing Diapause Using Wandering Period</vt:lpstr>
      <vt:lpstr>Diagnosing Diapause Using Wandering Period</vt:lpstr>
      <vt:lpstr>Does the wandering day differ in animals programmed for diapause?</vt:lpstr>
      <vt:lpstr>PowerPoint Presentation</vt:lpstr>
      <vt:lpstr>Does wandering day differ between strains programmed for diapause?</vt:lpstr>
      <vt:lpstr>PowerPoint Presentation</vt:lpstr>
      <vt:lpstr>Does wandering day differ between strains programmed for non diapause?</vt:lpstr>
      <vt:lpstr>PowerPoint Presentation</vt:lpstr>
      <vt:lpstr>Are Diapausing Animals Larger?</vt:lpstr>
      <vt:lpstr>Are diapause programmed animals bigger?</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PowerPoint Presentation</vt:lpstr>
      <vt:lpstr>Animals programmed for longer diapause accumulate more lean mass</vt:lpstr>
      <vt:lpstr>PowerPoint Presentation</vt:lpstr>
      <vt:lpstr>Using strain to explain lean mass on day 1 in diapause treatment</vt:lpstr>
      <vt:lpstr>PowerPoint Presentation</vt:lpstr>
      <vt:lpstr>Diapause length affects lean mass depletion</vt:lpstr>
      <vt:lpstr>PowerPoint Presentation</vt:lpstr>
      <vt:lpstr>PowerPoint Presentation</vt:lpstr>
      <vt:lpstr>PowerPoint Presentation</vt:lpstr>
      <vt:lpstr>PowerPoint Presentation</vt:lpstr>
      <vt:lpstr>Using photoperiod to explain lipid mass difference between treatments on Day 1</vt:lpstr>
      <vt:lpstr>PowerPoint Presentation</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485</cp:revision>
  <dcterms:modified xsi:type="dcterms:W3CDTF">2018-10-02T16:09:46Z</dcterms:modified>
</cp:coreProperties>
</file>